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3" r:id="rId3"/>
    <p:sldId id="289" r:id="rId4"/>
    <p:sldId id="290" r:id="rId5"/>
    <p:sldId id="291" r:id="rId6"/>
    <p:sldId id="288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6" autoAdjust="0"/>
  </p:normalViewPr>
  <p:slideViewPr>
    <p:cSldViewPr>
      <p:cViewPr varScale="1">
        <p:scale>
          <a:sx n="76" d="100"/>
          <a:sy n="76" d="100"/>
        </p:scale>
        <p:origin x="678" y="96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9/21/2021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9/21/2021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842352" y="606206"/>
            <a:ext cx="10484024" cy="5573039"/>
          </a:xfrm>
          <a:custGeom>
            <a:avLst/>
            <a:gdLst>
              <a:gd name="connsiteX0" fmla="*/ 0 w 10896600"/>
              <a:gd name="connsiteY0" fmla="*/ 5410200 h 5410200"/>
              <a:gd name="connsiteX1" fmla="*/ 1352550 w 10896600"/>
              <a:gd name="connsiteY1" fmla="*/ 0 h 5410200"/>
              <a:gd name="connsiteX2" fmla="*/ 10896600 w 10896600"/>
              <a:gd name="connsiteY2" fmla="*/ 0 h 5410200"/>
              <a:gd name="connsiteX3" fmla="*/ 9544050 w 10896600"/>
              <a:gd name="connsiteY3" fmla="*/ 5410200 h 5410200"/>
              <a:gd name="connsiteX4" fmla="*/ 0 w 10896600"/>
              <a:gd name="connsiteY4" fmla="*/ 5410200 h 5410200"/>
              <a:gd name="connsiteX0" fmla="*/ 0 w 10733762"/>
              <a:gd name="connsiteY0" fmla="*/ 5234835 h 5410200"/>
              <a:gd name="connsiteX1" fmla="*/ 1189712 w 10733762"/>
              <a:gd name="connsiteY1" fmla="*/ 0 h 5410200"/>
              <a:gd name="connsiteX2" fmla="*/ 10733762 w 10733762"/>
              <a:gd name="connsiteY2" fmla="*/ 0 h 5410200"/>
              <a:gd name="connsiteX3" fmla="*/ 9381212 w 10733762"/>
              <a:gd name="connsiteY3" fmla="*/ 5410200 h 5410200"/>
              <a:gd name="connsiteX4" fmla="*/ 0 w 10733762"/>
              <a:gd name="connsiteY4" fmla="*/ 5234835 h 5410200"/>
              <a:gd name="connsiteX0" fmla="*/ 0 w 10771340"/>
              <a:gd name="connsiteY0" fmla="*/ 5360096 h 5410200"/>
              <a:gd name="connsiteX1" fmla="*/ 1227290 w 10771340"/>
              <a:gd name="connsiteY1" fmla="*/ 0 h 5410200"/>
              <a:gd name="connsiteX2" fmla="*/ 10771340 w 10771340"/>
              <a:gd name="connsiteY2" fmla="*/ 0 h 5410200"/>
              <a:gd name="connsiteX3" fmla="*/ 9418790 w 10771340"/>
              <a:gd name="connsiteY3" fmla="*/ 5410200 h 5410200"/>
              <a:gd name="connsiteX4" fmla="*/ 0 w 10771340"/>
              <a:gd name="connsiteY4" fmla="*/ 5360096 h 5410200"/>
              <a:gd name="connsiteX0" fmla="*/ 0 w 10771340"/>
              <a:gd name="connsiteY0" fmla="*/ 5360096 h 5360096"/>
              <a:gd name="connsiteX1" fmla="*/ 1227290 w 10771340"/>
              <a:gd name="connsiteY1" fmla="*/ 0 h 5360096"/>
              <a:gd name="connsiteX2" fmla="*/ 10771340 w 10771340"/>
              <a:gd name="connsiteY2" fmla="*/ 0 h 5360096"/>
              <a:gd name="connsiteX3" fmla="*/ 9819623 w 10771340"/>
              <a:gd name="connsiteY3" fmla="*/ 5335043 h 5360096"/>
              <a:gd name="connsiteX4" fmla="*/ 0 w 10771340"/>
              <a:gd name="connsiteY4" fmla="*/ 5360096 h 5360096"/>
              <a:gd name="connsiteX0" fmla="*/ 0 w 10345455"/>
              <a:gd name="connsiteY0" fmla="*/ 5573039 h 5573039"/>
              <a:gd name="connsiteX1" fmla="*/ 1227290 w 10345455"/>
              <a:gd name="connsiteY1" fmla="*/ 212943 h 5573039"/>
              <a:gd name="connsiteX2" fmla="*/ 10345455 w 10345455"/>
              <a:gd name="connsiteY2" fmla="*/ 0 h 5573039"/>
              <a:gd name="connsiteX3" fmla="*/ 9819623 w 10345455"/>
              <a:gd name="connsiteY3" fmla="*/ 5547986 h 5573039"/>
              <a:gd name="connsiteX4" fmla="*/ 0 w 10345455"/>
              <a:gd name="connsiteY4" fmla="*/ 5573039 h 5573039"/>
              <a:gd name="connsiteX0" fmla="*/ 100469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00469 w 10445924"/>
              <a:gd name="connsiteY4" fmla="*/ 5573039 h 5573039"/>
              <a:gd name="connsiteX0" fmla="*/ 376042 w 10445924"/>
              <a:gd name="connsiteY0" fmla="*/ 5435252 h 5547986"/>
              <a:gd name="connsiteX1" fmla="*/ 0 w 10445924"/>
              <a:gd name="connsiteY1" fmla="*/ 250521 h 5547986"/>
              <a:gd name="connsiteX2" fmla="*/ 10445924 w 10445924"/>
              <a:gd name="connsiteY2" fmla="*/ 0 h 5547986"/>
              <a:gd name="connsiteX3" fmla="*/ 9920092 w 10445924"/>
              <a:gd name="connsiteY3" fmla="*/ 5547986 h 5547986"/>
              <a:gd name="connsiteX4" fmla="*/ 376042 w 10445924"/>
              <a:gd name="connsiteY4" fmla="*/ 5435252 h 5547986"/>
              <a:gd name="connsiteX0" fmla="*/ 112995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12995 w 10445924"/>
              <a:gd name="connsiteY4" fmla="*/ 5573039 h 557303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67036 h 5592089"/>
              <a:gd name="connsiteX4" fmla="*/ 112995 w 10464974"/>
              <a:gd name="connsiteY4" fmla="*/ 5592089 h 559208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47986 h 5592089"/>
              <a:gd name="connsiteX4" fmla="*/ 112995 w 10464974"/>
              <a:gd name="connsiteY4" fmla="*/ 5592089 h 5592089"/>
              <a:gd name="connsiteX0" fmla="*/ 112995 w 10464974"/>
              <a:gd name="connsiteY0" fmla="*/ 5573039 h 5573039"/>
              <a:gd name="connsiteX1" fmla="*/ 0 w 10464974"/>
              <a:gd name="connsiteY1" fmla="*/ 269571 h 5573039"/>
              <a:gd name="connsiteX2" fmla="*/ 10464974 w 10464974"/>
              <a:gd name="connsiteY2" fmla="*/ 0 h 5573039"/>
              <a:gd name="connsiteX3" fmla="*/ 9920092 w 10464974"/>
              <a:gd name="connsiteY3" fmla="*/ 5547986 h 5573039"/>
              <a:gd name="connsiteX4" fmla="*/ 112995 w 10464974"/>
              <a:gd name="connsiteY4" fmla="*/ 5573039 h 5573039"/>
              <a:gd name="connsiteX0" fmla="*/ 132045 w 10484024"/>
              <a:gd name="connsiteY0" fmla="*/ 5573039 h 5573039"/>
              <a:gd name="connsiteX1" fmla="*/ 0 w 10484024"/>
              <a:gd name="connsiteY1" fmla="*/ 269571 h 5573039"/>
              <a:gd name="connsiteX2" fmla="*/ 10484024 w 10484024"/>
              <a:gd name="connsiteY2" fmla="*/ 0 h 5573039"/>
              <a:gd name="connsiteX3" fmla="*/ 9939142 w 10484024"/>
              <a:gd name="connsiteY3" fmla="*/ 5547986 h 5573039"/>
              <a:gd name="connsiteX4" fmla="*/ 132045 w 10484024"/>
              <a:gd name="connsiteY4" fmla="*/ 5573039 h 557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4024" h="5573039">
                <a:moveTo>
                  <a:pt x="132045" y="5573039"/>
                </a:moveTo>
                <a:lnTo>
                  <a:pt x="0" y="269571"/>
                </a:lnTo>
                <a:lnTo>
                  <a:pt x="10484024" y="0"/>
                </a:lnTo>
                <a:lnTo>
                  <a:pt x="9939142" y="5547986"/>
                </a:lnTo>
                <a:lnTo>
                  <a:pt x="132045" y="5573039"/>
                </a:lnTo>
                <a:close/>
              </a:path>
            </a:pathLst>
          </a:custGeom>
          <a:solidFill>
            <a:schemeClr val="bg2">
              <a:lumMod val="25000"/>
              <a:alpha val="73000"/>
            </a:schemeClr>
          </a:solidFill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522413" y="914400"/>
            <a:ext cx="9144000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522413" y="44958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7950" y="6327648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9012" y="6327648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3012" y="6327648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210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1260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260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611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990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17950" y="6324600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>
          <a:xfrm>
            <a:off x="8609012" y="6324600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133012" y="6324600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Glenn County General Services Hamilton City Community Hall and Library ADA Upgrades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Funded by the Community Development Block Grant (Housing and Community Development) </a:t>
            </a: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Kitchen and Drinking Fountains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Fridge, Range Oven and Sink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Drinking Fountains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469BA6-C4EC-4EED-A637-F232F550D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93094" y="2601353"/>
            <a:ext cx="4189387" cy="314204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E34575-9B44-4B6C-A6C8-79087E5BB1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85012" y="2077679"/>
            <a:ext cx="3100493" cy="4208451"/>
          </a:xfrm>
        </p:spPr>
      </p:pic>
    </p:spTree>
    <p:extLst>
      <p:ext uri="{BB962C8B-B14F-4D97-AF65-F5344CB8AC3E}">
        <p14:creationId xmlns:p14="http://schemas.microsoft.com/office/powerpoint/2010/main" val="32088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Restrooms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Exterior Main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Interior Main Level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E34575-9B44-4B6C-A6C8-79087E5BB1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04139" y="2554846"/>
            <a:ext cx="4216932" cy="316269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741502-3953-4246-B5AE-85D0B4881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7797" y="2596317"/>
            <a:ext cx="4216930" cy="3162698"/>
          </a:xfrm>
        </p:spPr>
      </p:pic>
    </p:spTree>
    <p:extLst>
      <p:ext uri="{BB962C8B-B14F-4D97-AF65-F5344CB8AC3E}">
        <p14:creationId xmlns:p14="http://schemas.microsoft.com/office/powerpoint/2010/main" val="10967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Restrooms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Exterior Stage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Interior Stage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E34575-9B44-4B6C-A6C8-79087E5BB1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04139" y="2554846"/>
            <a:ext cx="4216932" cy="316269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741502-3953-4246-B5AE-85D0B4881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37797" y="2596317"/>
            <a:ext cx="4216930" cy="3162697"/>
          </a:xfrm>
        </p:spPr>
      </p:pic>
    </p:spTree>
    <p:extLst>
      <p:ext uri="{BB962C8B-B14F-4D97-AF65-F5344CB8AC3E}">
        <p14:creationId xmlns:p14="http://schemas.microsoft.com/office/powerpoint/2010/main" val="39245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Wheel Chair Lift and Parking Lot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Chair Lift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ADA Parking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E34575-9B44-4B6C-A6C8-79087E5BB1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04139" y="2554846"/>
            <a:ext cx="4216932" cy="316269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741502-3953-4246-B5AE-85D0B4881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37797" y="2596317"/>
            <a:ext cx="4216929" cy="3162697"/>
          </a:xfrm>
        </p:spPr>
      </p:pic>
    </p:spTree>
    <p:extLst>
      <p:ext uri="{BB962C8B-B14F-4D97-AF65-F5344CB8AC3E}">
        <p14:creationId xmlns:p14="http://schemas.microsoft.com/office/powerpoint/2010/main" val="14951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Front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New Landing and Door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Accessible Path from Sidewalk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0821" y="2054518"/>
            <a:ext cx="3153933" cy="4203999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156" y="2578929"/>
            <a:ext cx="4205243" cy="3153933"/>
          </a:xfrm>
        </p:spPr>
      </p:pic>
    </p:spTree>
    <p:extLst>
      <p:ext uri="{BB962C8B-B14F-4D97-AF65-F5344CB8AC3E}">
        <p14:creationId xmlns:p14="http://schemas.microsoft.com/office/powerpoint/2010/main" val="40431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Side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ADA Parking to Side Entrance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Accessible Path from Sidewalk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85788" y="2580018"/>
            <a:ext cx="4203999" cy="3152999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3156" y="2578929"/>
            <a:ext cx="4205243" cy="3153932"/>
          </a:xfrm>
        </p:spPr>
      </p:pic>
    </p:spTree>
    <p:extLst>
      <p:ext uri="{BB962C8B-B14F-4D97-AF65-F5344CB8AC3E}">
        <p14:creationId xmlns:p14="http://schemas.microsoft.com/office/powerpoint/2010/main" val="548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Carpet and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Main Library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Accessible Isles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85788" y="2580018"/>
            <a:ext cx="4203998" cy="3152999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3156" y="2578929"/>
            <a:ext cx="4205242" cy="3153932"/>
          </a:xfrm>
        </p:spPr>
      </p:pic>
    </p:spTree>
    <p:extLst>
      <p:ext uri="{BB962C8B-B14F-4D97-AF65-F5344CB8AC3E}">
        <p14:creationId xmlns:p14="http://schemas.microsoft.com/office/powerpoint/2010/main" val="6863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Drinking Fountain and Counter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Fountains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ADA Counter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85788" y="2580018"/>
            <a:ext cx="4203998" cy="3152998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3156" y="2578929"/>
            <a:ext cx="4205242" cy="3153931"/>
          </a:xfrm>
        </p:spPr>
      </p:pic>
    </p:spTree>
    <p:extLst>
      <p:ext uri="{BB962C8B-B14F-4D97-AF65-F5344CB8AC3E}">
        <p14:creationId xmlns:p14="http://schemas.microsoft.com/office/powerpoint/2010/main" val="30950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Restroom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Interior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Urinal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788" y="2286000"/>
            <a:ext cx="5514802" cy="3022597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3156" y="2578929"/>
            <a:ext cx="4205241" cy="3153931"/>
          </a:xfrm>
        </p:spPr>
      </p:pic>
    </p:spTree>
    <p:extLst>
      <p:ext uri="{BB962C8B-B14F-4D97-AF65-F5344CB8AC3E}">
        <p14:creationId xmlns:p14="http://schemas.microsoft.com/office/powerpoint/2010/main" val="23482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Parking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ADA 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927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ADA Space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95D49B-BEA4-47B7-BAA7-D9912F0427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95684" y="2574312"/>
            <a:ext cx="4205243" cy="3153931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4A3713-18BF-4953-9108-061CBC3A9B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3156" y="2578929"/>
            <a:ext cx="4205241" cy="3153930"/>
          </a:xfrm>
        </p:spPr>
      </p:pic>
    </p:spTree>
    <p:extLst>
      <p:ext uri="{BB962C8B-B14F-4D97-AF65-F5344CB8AC3E}">
        <p14:creationId xmlns:p14="http://schemas.microsoft.com/office/powerpoint/2010/main" val="993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Exterior- Before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02F5D9-FFE8-47B3-BA11-A2AFF5D9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994" y="4190588"/>
            <a:ext cx="3772419" cy="2665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62CBC4-DB2F-47D5-88F7-A840AC95D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991" y="1638300"/>
            <a:ext cx="3530600" cy="2647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EFE56-8AE0-4DCB-99A8-14DF8064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12" y="1638300"/>
            <a:ext cx="3530600" cy="2647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BC3E32-0663-4480-9FCF-944D4530B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88" y="4286250"/>
            <a:ext cx="3454400" cy="2590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AEBB4-8D82-4CCE-831D-F9B0A5CE4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992" y="4278594"/>
            <a:ext cx="3403600" cy="255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852BDB-6332-47C8-AB03-273169D02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591" y="1638300"/>
            <a:ext cx="3696219" cy="25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Interior- Before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0DFF4-8030-498D-A6E2-0D1FFCD4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03" y="1676400"/>
            <a:ext cx="3243009" cy="2432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DE015-1883-40C6-8854-2E3E7E34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34" y="1667499"/>
            <a:ext cx="3243010" cy="2432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0F9C1-D65F-46DB-A88F-1FF850707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452" y="4038600"/>
            <a:ext cx="3243009" cy="243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9E6FD-DBA8-49FB-AC0E-F1E1E42A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565" y="4108658"/>
            <a:ext cx="3243009" cy="24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Chester Walker Memorial Library Exterior- Before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9C051-1843-4160-AF73-13BB972A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944" y="1733550"/>
            <a:ext cx="3617245" cy="2712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D516A-A32A-49F3-A370-F6C919787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6" y="4446484"/>
            <a:ext cx="3718845" cy="2789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3CD3A-51E1-4A79-AC57-63273A0C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67" y="1657350"/>
            <a:ext cx="3718845" cy="2789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D6269-F913-4AB5-8E79-DAA4F20D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43" y="4343400"/>
            <a:ext cx="3642645" cy="27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Chester Walker Memorial Library Interior- Before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09907-A8B9-4754-A59F-93FF46AD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99" y="1524000"/>
            <a:ext cx="3556000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DA0A6-0C32-49B2-98F0-D850B9A1E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1524001"/>
            <a:ext cx="3659887" cy="2744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DAC59-D076-4276-B1EF-BE10A577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412" y="4248364"/>
            <a:ext cx="3659887" cy="2744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57F27-16F7-4373-A06E-789EADD0F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39" y="4191000"/>
            <a:ext cx="3578560" cy="26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Front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646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 Sidewalk to Stairs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4930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Stairs and Railing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78F849C6-0668-4990-96FD-35933162C8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869" y="2096248"/>
            <a:ext cx="4249189" cy="4101305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F93C306-EB80-4C10-BE0F-480CD46EE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0672" y="1974047"/>
            <a:ext cx="4246879" cy="4343399"/>
          </a:xfrm>
        </p:spPr>
      </p:pic>
    </p:spTree>
    <p:extLst>
      <p:ext uri="{BB962C8B-B14F-4D97-AF65-F5344CB8AC3E}">
        <p14:creationId xmlns:p14="http://schemas.microsoft.com/office/powerpoint/2010/main" val="80535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South Ramp to Front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260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 Sidewalk to Ramp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6556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Ramp to Front Entrance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C2D19E-C482-4332-8CBE-4C531CFC7E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5886" y="2570887"/>
            <a:ext cx="4200238" cy="3150179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24B6225-345A-4E7B-B048-B5E4C6C636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782" y="2575505"/>
            <a:ext cx="4200239" cy="3150179"/>
          </a:xfrm>
        </p:spPr>
      </p:pic>
    </p:spTree>
    <p:extLst>
      <p:ext uri="{BB962C8B-B14F-4D97-AF65-F5344CB8AC3E}">
        <p14:creationId xmlns:p14="http://schemas.microsoft.com/office/powerpoint/2010/main" val="4178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East Ramp to Back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Front and Back Entrance Ramps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65231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Back Entrance Ramp South Side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469BA6-C4EC-4EED-A637-F232F550D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4185" y="2581561"/>
            <a:ext cx="4267204" cy="3200403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F5732AC-ED37-425C-8772-B7F0ED29B5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811" y="2551543"/>
            <a:ext cx="4267205" cy="3200403"/>
          </a:xfrm>
        </p:spPr>
      </p:pic>
    </p:spTree>
    <p:extLst>
      <p:ext uri="{BB962C8B-B14F-4D97-AF65-F5344CB8AC3E}">
        <p14:creationId xmlns:p14="http://schemas.microsoft.com/office/powerpoint/2010/main" val="6566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A632-0EA2-4B16-AD38-EEAD8CCC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Hall East Ramp to Back Entrance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32FC7-51D9-443C-B029-96FE49F1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Back Entrance Ramp North Side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DC249-829F-4CD0-AC08-5134881E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645152" cy="762000"/>
          </a:xfrm>
        </p:spPr>
        <p:txBody>
          <a:bodyPr/>
          <a:lstStyle/>
          <a:p>
            <a:pPr algn="ctr"/>
            <a:r>
              <a:rPr lang="en-US" dirty="0"/>
              <a:t>Back Entrance Ramp Door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469BA6-C4EC-4EED-A637-F232F550D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29601" y="2583609"/>
            <a:ext cx="4209667" cy="315725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F5732AC-ED37-425C-8772-B7F0ED29B5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06403" y="2583608"/>
            <a:ext cx="4209666" cy="3157250"/>
          </a:xfrm>
        </p:spPr>
      </p:pic>
    </p:spTree>
    <p:extLst>
      <p:ext uri="{BB962C8B-B14F-4D97-AF65-F5344CB8AC3E}">
        <p14:creationId xmlns:p14="http://schemas.microsoft.com/office/powerpoint/2010/main" val="31039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ometric design templat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slides.potx" id="{F67263A8-1AB1-4C27-90C5-8DFF5AB0A457}" vid="{97C8510C-5076-4DB0-83F7-452F3E0654AF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design presentation</Template>
  <TotalTime>183</TotalTime>
  <Words>195</Words>
  <Application>Microsoft Office PowerPoint</Application>
  <PresentationFormat>Custom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Palatino Linotype</vt:lpstr>
      <vt:lpstr>Geometric design template</vt:lpstr>
      <vt:lpstr>Glenn County General Services Hamilton City Community Hall and Library ADA Upgrades</vt:lpstr>
      <vt:lpstr>Community Hall Exterior- Before</vt:lpstr>
      <vt:lpstr>Community Hall Interior- Before</vt:lpstr>
      <vt:lpstr>Chester Walker Memorial Library Exterior- Before</vt:lpstr>
      <vt:lpstr>Chester Walker Memorial Library Interior- Before</vt:lpstr>
      <vt:lpstr>Community Hall Front Entrance</vt:lpstr>
      <vt:lpstr>Community Hall South Ramp to Front Entrance</vt:lpstr>
      <vt:lpstr>Community Hall East Ramp to Back Entrance</vt:lpstr>
      <vt:lpstr>Community Hall East Ramp to Back Entrance</vt:lpstr>
      <vt:lpstr>Community Hall Kitchen and Drinking Fountains</vt:lpstr>
      <vt:lpstr>Community Hall Restrooms</vt:lpstr>
      <vt:lpstr>Community Hall Restrooms</vt:lpstr>
      <vt:lpstr>Community Hall Wheel Chair Lift and Parking Lot</vt:lpstr>
      <vt:lpstr>Library Front Entrance</vt:lpstr>
      <vt:lpstr>Library Side Entrance</vt:lpstr>
      <vt:lpstr>Library Carpet and Pathways</vt:lpstr>
      <vt:lpstr>Library Drinking Fountain and Counter</vt:lpstr>
      <vt:lpstr>Library Restroom</vt:lpstr>
      <vt:lpstr>Library Parking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Joe Bettencourt</dc:creator>
  <cp:lastModifiedBy>Joe Bettencourt</cp:lastModifiedBy>
  <cp:revision>36</cp:revision>
  <dcterms:created xsi:type="dcterms:W3CDTF">2021-09-20T20:21:05Z</dcterms:created>
  <dcterms:modified xsi:type="dcterms:W3CDTF">2021-09-21T15:21:16Z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